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png" ContentType="image/png"/>
  <Default Extension="wmf" ContentType="image/x-wmf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notesMasterIdLst>
    <p:notesMasterId r:id="rId2"/>
  </p:notesMasterIdLst>
  <p:sldIdLst>
    <p:sldId id="261" r:id="rId3"/>
    <p:sldId id="714" r:id="rId4"/>
    <p:sldId id="757" r:id="rId5"/>
    <p:sldId id="742" r:id="rId6"/>
    <p:sldId id="683" r:id="rId7"/>
    <p:sldId id="684" r:id="rId8"/>
    <p:sldId id="685" r:id="rId9"/>
    <p:sldId id="699" r:id="rId10"/>
    <p:sldId id="777" r:id="rId11"/>
    <p:sldId id="700" r:id="rId12"/>
    <p:sldId id="758" r:id="rId13"/>
    <p:sldId id="776" r:id="rId14"/>
    <p:sldId id="701" r:id="rId15"/>
    <p:sldId id="707" r:id="rId16"/>
    <p:sldId id="706" r:id="rId17"/>
    <p:sldId id="402" r:id="rId18"/>
    <p:sldId id="280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tags" Target="tags/tag1.xml" /><Relationship Id="rId21" Type="http://schemas.openxmlformats.org/officeDocument/2006/relationships/presProps" Target="presProps.xml" /><Relationship Id="rId22" Type="http://schemas.openxmlformats.org/officeDocument/2006/relationships/viewProps" Target="viewProps.xml" /><Relationship Id="rId23" Type="http://schemas.openxmlformats.org/officeDocument/2006/relationships/theme" Target="theme/theme1.xml" /><Relationship Id="rId24" Type="http://schemas.openxmlformats.org/officeDocument/2006/relationships/tableStyles" Target="tableStyles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wmf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6.emf" /><Relationship Id="rId2" Type="http://schemas.openxmlformats.org/officeDocument/2006/relationships/image" Target="../media/image17.emf" /></Relationships>
</file>

<file path=ppt/drawings/_rels/vmlDrawing1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8.emf" /><Relationship Id="rId2" Type="http://schemas.openxmlformats.org/officeDocument/2006/relationships/image" Target="../media/image19.e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w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e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wmf" /><Relationship Id="rId2" Type="http://schemas.openxmlformats.org/officeDocument/2006/relationships/image" Target="../media/image8.w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9.wmf" /><Relationship Id="rId2" Type="http://schemas.openxmlformats.org/officeDocument/2006/relationships/image" Target="../media/image10.wmf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1.emf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emf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4.emf" /><Relationship Id="rId2" Type="http://schemas.openxmlformats.org/officeDocument/2006/relationships/image" Target="../media/image15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B2F70-B666-4069-B7B7-5CC19FC954E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13FAE-BFF9-467C-9FAC-650000627638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0" lang="zh-CN" altLang="en-US" sz="2000" b="0" i="0" u="none" strike="noStrike" kern="1200" cap="none" spc="0" normalizeH="0" baseline="0" noProof="0">
                <a:uLnTx/>
                <a:uFillTx/>
              </a:rPr>
              <a:t>单击此处编辑母版文本样式</a:t>
            </a:r>
            <a:endParaRPr kumimoji="0" lang="zh-CN" altLang="en-US" sz="2000" b="0" i="0" u="none" strike="noStrike" kern="1200" cap="none" spc="0" normalizeH="0" baseline="0" noProof="0">
              <a:uLnTx/>
              <a:uFillTx/>
            </a:endParaRPr>
          </a:p>
          <a:p>
            <a:pPr lvl="1"/>
            <a:r>
              <a:rPr kumimoji="0" lang="zh-CN" altLang="en-US" sz="1800" b="0" i="0" u="none" strike="noStrike" kern="1200" cap="none" spc="0" normalizeH="0" baseline="0" noProof="0">
                <a:uLnTx/>
                <a:uFillTx/>
              </a:rPr>
              <a:t>第二级</a:t>
            </a:r>
            <a:endParaRPr kumimoji="0" lang="zh-CN" altLang="en-US" sz="1800" b="0" i="0" u="none" strike="noStrike" kern="1200" cap="none" spc="0" normalizeH="0" baseline="0" noProof="0">
              <a:uLnTx/>
              <a:uFillTx/>
            </a:endParaRPr>
          </a:p>
          <a:p>
            <a:pPr lvl="2"/>
            <a:r>
              <a:rPr kumimoji="0" lang="zh-CN" altLang="en-US" sz="1600" b="0" i="0" u="none" strike="noStrike" kern="1200" cap="none" spc="0" normalizeH="0" baseline="0" noProof="0">
                <a:uLnTx/>
                <a:uFillTx/>
              </a:rPr>
              <a:t>第三级</a:t>
            </a:r>
            <a:endParaRPr kumimoji="0" lang="zh-CN" altLang="en-US" sz="1600" b="0" i="0" u="none" strike="noStrike" kern="1200" cap="none" spc="0" normalizeH="0" baseline="0" noProof="0">
              <a:uLnTx/>
              <a:uFillTx/>
            </a:endParaRPr>
          </a:p>
          <a:p>
            <a:pPr lvl="3"/>
            <a:r>
              <a:rPr kumimoji="0" lang="zh-CN" altLang="en-US" sz="1400" b="0" i="0" u="none" strike="noStrike" kern="1200" cap="none" spc="0" normalizeH="0" baseline="0" noProof="0">
                <a:uLnTx/>
                <a:uFillTx/>
              </a:rPr>
              <a:t>第四级</a:t>
            </a:r>
            <a:endParaRPr kumimoji="0" lang="zh-CN" altLang="en-US" sz="1400" b="0" i="0" u="none" strike="noStrike" kern="1200" cap="none" spc="0" normalizeH="0" baseline="0" noProof="0">
              <a:uLnTx/>
              <a:uFillTx/>
            </a:endParaRPr>
          </a:p>
          <a:p>
            <a:pPr lvl="4"/>
            <a:r>
              <a:rPr kumimoji="0" lang="zh-CN" altLang="en-US" sz="1400" b="0" i="0" u="none" strike="noStrike" kern="1200" cap="none" spc="0" normalizeH="0" baseline="0" noProof="0">
                <a:uLnTx/>
                <a:uFillTx/>
              </a:rPr>
              <a:t>第五级</a:t>
            </a:r>
            <a:endParaRPr kumimoji="0" lang="zh-CN" altLang="en-US" sz="1400" b="0" i="0" u="none" strike="noStrike" kern="1200" cap="none" spc="0" normalizeH="0" baseline="0" noProof="0">
              <a:uLnTx/>
              <a:uFillTx/>
            </a:endParaRPr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 userDrawn="1"/>
        </p:nvSpPr>
        <p:spPr>
          <a:xfrm>
            <a:off x="0" y="3429000"/>
            <a:ext cx="12190413" cy="3430588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3250"/>
    </mc:Choice>
    <mc:Fallback>
      <p:transition spd="slow"/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image" Target="../media/image1.png" /><Relationship Id="rId16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FDB1-1714-4104-BAC1-3F873C0E6B23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076B-CC8F-48E5-BD9A-B0904F7DC6C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Document2.doc" TargetMode="Internal" /><Relationship Id="rId3" Type="http://schemas.openxmlformats.org/officeDocument/2006/relationships/image" Target="../media/image11.emf" /><Relationship Id="rId4" Type="http://schemas.openxmlformats.org/officeDocument/2006/relationships/vmlDrawing" Target="../drawings/vmlDrawing7.v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Document3.doc" TargetMode="Internal" /><Relationship Id="rId3" Type="http://schemas.openxmlformats.org/officeDocument/2006/relationships/image" Target="../media/image12.emf" /><Relationship Id="rId4" Type="http://schemas.openxmlformats.org/officeDocument/2006/relationships/image" Target="../media/image13.jpeg" /><Relationship Id="rId5" Type="http://schemas.openxmlformats.org/officeDocument/2006/relationships/vmlDrawing" Target="../drawings/vmlDrawing8.v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oleObject" Target="../embeddings/Document4.doc" TargetMode="Internal" /><Relationship Id="rId3" Type="http://schemas.openxmlformats.org/officeDocument/2006/relationships/image" Target="../media/image14.emf" /><Relationship Id="rId4" Type="http://schemas.openxmlformats.org/officeDocument/2006/relationships/oleObject" Target="../embeddings/Document5.doc" TargetMode="Internal" /><Relationship Id="rId5" Type="http://schemas.openxmlformats.org/officeDocument/2006/relationships/image" Target="../media/image15.emf" /><Relationship Id="rId6" Type="http://schemas.openxmlformats.org/officeDocument/2006/relationships/vmlDrawing" Target="../drawings/vmlDrawing9.v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Document6.doc" TargetMode="Internal" /><Relationship Id="rId3" Type="http://schemas.openxmlformats.org/officeDocument/2006/relationships/image" Target="../media/image16.emf" /><Relationship Id="rId4" Type="http://schemas.openxmlformats.org/officeDocument/2006/relationships/oleObject" Target="../embeddings/Document7.doc" TargetMode="Internal" /><Relationship Id="rId5" Type="http://schemas.openxmlformats.org/officeDocument/2006/relationships/image" Target="../media/image17.emf" /><Relationship Id="rId6" Type="http://schemas.openxmlformats.org/officeDocument/2006/relationships/vmlDrawing" Target="../drawings/vmlDrawing10.v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oleObject" Target="../embeddings/Document8.doc" TargetMode="Internal" /><Relationship Id="rId3" Type="http://schemas.openxmlformats.org/officeDocument/2006/relationships/image" Target="../media/image18.emf" /><Relationship Id="rId4" Type="http://schemas.openxmlformats.org/officeDocument/2006/relationships/oleObject" Target="../embeddings/Document9.doc" TargetMode="Internal" /><Relationship Id="rId5" Type="http://schemas.openxmlformats.org/officeDocument/2006/relationships/image" Target="../media/image19.emf" /><Relationship Id="rId6" Type="http://schemas.openxmlformats.org/officeDocument/2006/relationships/vmlDrawing" Target="../drawings/vmlDrawing11.v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oleObject" Target="../embeddings/oleObject1.bin" TargetMode="Internal" /><Relationship Id="rId3" Type="http://schemas.openxmlformats.org/officeDocument/2006/relationships/image" Target="../media/image3.wmf" /><Relationship Id="rId4" Type="http://schemas.openxmlformats.org/officeDocument/2006/relationships/vmlDrawing" Target="../drawings/vmlDrawing1.v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oleObject2.bin" TargetMode="Internal" /><Relationship Id="rId3" Type="http://schemas.openxmlformats.org/officeDocument/2006/relationships/image" Target="../media/image4.wmf" /><Relationship Id="rId4" Type="http://schemas.openxmlformats.org/officeDocument/2006/relationships/vmlDrawing" Target="../drawings/vmlDrawing2.v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oleObject3.bin" TargetMode="Internal" /><Relationship Id="rId3" Type="http://schemas.openxmlformats.org/officeDocument/2006/relationships/image" Target="../media/image5.wmf" /><Relationship Id="rId4" Type="http://schemas.openxmlformats.org/officeDocument/2006/relationships/vmlDrawing" Target="../drawings/vmlDrawing3.v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Document1.doc" TargetMode="Internal" /><Relationship Id="rId3" Type="http://schemas.openxmlformats.org/officeDocument/2006/relationships/image" Target="../media/image6.emf" /><Relationship Id="rId4" Type="http://schemas.openxmlformats.org/officeDocument/2006/relationships/vmlDrawing" Target="../drawings/vmlDrawing4.v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oleObject" Target="../embeddings/oleObject4.bin" TargetMode="Internal" /><Relationship Id="rId4" Type="http://schemas.openxmlformats.org/officeDocument/2006/relationships/image" Target="../media/image7.wmf" /><Relationship Id="rId5" Type="http://schemas.openxmlformats.org/officeDocument/2006/relationships/oleObject" Target="../embeddings/oleObject5.bin" TargetMode="Internal" /><Relationship Id="rId6" Type="http://schemas.openxmlformats.org/officeDocument/2006/relationships/image" Target="../media/image8.wmf" /><Relationship Id="rId7" Type="http://schemas.openxmlformats.org/officeDocument/2006/relationships/vmlDrawing" Target="../drawings/vmlDrawing5.v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oleObject" Target="../embeddings/oleObject6.bin" TargetMode="Internal" /><Relationship Id="rId3" Type="http://schemas.openxmlformats.org/officeDocument/2006/relationships/image" Target="../media/image9.wmf" /><Relationship Id="rId4" Type="http://schemas.openxmlformats.org/officeDocument/2006/relationships/oleObject" Target="../embeddings/oleObject7.bin" TargetMode="Internal" /><Relationship Id="rId5" Type="http://schemas.openxmlformats.org/officeDocument/2006/relationships/image" Target="../media/image10.wmf" /><Relationship Id="rId6" Type="http://schemas.openxmlformats.org/officeDocument/2006/relationships/vmlDrawing" Target="../drawings/vmlDrawing6.v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新校区大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074" name="文本框 3"/>
          <p:cNvSpPr txBox="1"/>
          <p:nvPr/>
        </p:nvSpPr>
        <p:spPr>
          <a:xfrm>
            <a:off x="1246505" y="629920"/>
            <a:ext cx="1101725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第一章  </a:t>
            </a:r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空间向量</a:t>
            </a:r>
            <a:r>
              <a:rPr 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与立体几何</a:t>
            </a:r>
            <a:endParaRPr lang="en-US" altLang="zh-CN" sz="4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en-US" altLang="zh-CN" sz="4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 </a:t>
            </a:r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1.4.1 空间中点、直线和平面的向量表示 </a:t>
            </a:r>
            <a:endParaRPr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pPr algn="ctr"/>
            <a:endParaRPr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pPr algn="ctr"/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第3课时线线垂直</a:t>
            </a:r>
            <a:r>
              <a:rPr 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、</a:t>
            </a:r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线面垂直</a:t>
            </a:r>
            <a:r>
              <a:rPr 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、</a:t>
            </a:r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面面垂直</a:t>
            </a:r>
            <a:endParaRPr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32370" y="624840"/>
          <a:ext cx="9852660" cy="28219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Document" r:id="rId2" imgW="6240780" imgH="1790700" progId="Word.Document.8">
                  <p:embed/>
                </p:oleObj>
              </mc:Choice>
              <mc:Fallback>
                <p:oleObj name="Document" r:id="rId2" imgW="6240780" imgH="179070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370" y="624840"/>
                        <a:ext cx="9852660" cy="282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例题解析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例题解析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8664" y="1495549"/>
          <a:ext cx="9664700" cy="23653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Document" r:id="rId2" imgW="6111240" imgH="1501140" progId="Word.Document.8">
                  <p:embed/>
                </p:oleObj>
              </mc:Choice>
              <mc:Fallback>
                <p:oleObj name="Document" r:id="rId2" imgW="6111240" imgH="150114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664" y="1495549"/>
                        <a:ext cx="9664700" cy="236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3742850" name="图片 1073742849" descr="75777829e992638287df9e097732ec2"/>
          <p:cNvPicPr>
            <a:picLocks noChangeAspect="1"/>
          </p:cNvPicPr>
          <p:nvPr/>
        </p:nvPicPr>
        <p:blipFill>
          <a:blip r:embed="rId4">
            <a:lum bright="20001" contrast="60000"/>
          </a:blip>
          <a:stretch>
            <a:fillRect/>
          </a:stretch>
        </p:blipFill>
        <p:spPr>
          <a:xfrm>
            <a:off x="8218805" y="1725295"/>
            <a:ext cx="2477135" cy="1603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07416" y="872014"/>
          <a:ext cx="10665460" cy="226885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Document" r:id="rId2" imgW="6111240" imgH="1303020" progId="Word.Document.8">
                  <p:embed/>
                </p:oleObj>
              </mc:Choice>
              <mc:Fallback>
                <p:oleObj name="Document" r:id="rId2" imgW="6111240" imgH="130302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7416" y="872014"/>
                        <a:ext cx="10665460" cy="2268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326922" y="1037307"/>
            <a:ext cx="38923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08297" y="3559098"/>
          <a:ext cx="10391775" cy="137096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name="Document" r:id="rId4" imgW="6111240" imgH="807720" progId="Word.Document.8">
                  <p:embed/>
                </p:oleObj>
              </mc:Choice>
              <mc:Fallback>
                <p:oleObj name="Document" r:id="rId4" imgW="6111240" imgH="80772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297" y="3559098"/>
                        <a:ext cx="10391775" cy="1370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练习巩固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91540" y="671830"/>
          <a:ext cx="10643870" cy="20008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name="Document" r:id="rId2" imgW="6111240" imgH="1203960" progId="Word.Document.8">
                  <p:embed/>
                </p:oleObj>
              </mc:Choice>
              <mc:Fallback>
                <p:oleObj name="Document" r:id="rId2" imgW="6111240" imgH="120396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540" y="671830"/>
                        <a:ext cx="10643870" cy="200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47486" y="1471949"/>
            <a:ext cx="389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84083" y="3109594"/>
          <a:ext cx="10017760" cy="26187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name="Document" r:id="rId4" imgW="6111240" imgH="1600200" progId="Word.Document.8">
                  <p:embed/>
                </p:oleObj>
              </mc:Choice>
              <mc:Fallback>
                <p:oleObj name="Document" r:id="rId4" imgW="6111240" imgH="160020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4083" y="3109594"/>
                        <a:ext cx="10017760" cy="2618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练习巩固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52617" y="600251"/>
          <a:ext cx="10278110" cy="20173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name="Document" r:id="rId2" imgW="6111240" imgH="1203960" progId="Word.Document.8">
                  <p:embed/>
                </p:oleObj>
              </mc:Choice>
              <mc:Fallback>
                <p:oleObj name="Document" r:id="rId2" imgW="6111240" imgH="120396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2617" y="600251"/>
                        <a:ext cx="10278110" cy="201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52888" y="3183889"/>
          <a:ext cx="9714865" cy="27228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3" name="Document" r:id="rId4" imgW="6179820" imgH="1737360" progId="Word.Document.8">
                  <p:embed/>
                </p:oleObj>
              </mc:Choice>
              <mc:Fallback>
                <p:oleObj name="Document" r:id="rId4" imgW="6179820" imgH="173736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2888" y="3183889"/>
                        <a:ext cx="9714865" cy="2722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练习巩固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03300" y="836930"/>
            <a:ext cx="7978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4.</a:t>
            </a:r>
            <a:r>
              <a:rPr lang="zh-CN" altLang="en-US" sz="3200"/>
              <a:t>书本</a:t>
            </a:r>
            <a:r>
              <a:rPr lang="en-US" altLang="zh-CN" sz="3200"/>
              <a:t>P33 </a:t>
            </a:r>
            <a:r>
              <a:rPr lang="zh-CN" altLang="en-US" sz="3200"/>
              <a:t>练习</a:t>
            </a:r>
            <a:r>
              <a:rPr lang="en-US" altLang="zh-CN" sz="3200"/>
              <a:t>T3  </a:t>
            </a:r>
            <a:r>
              <a:rPr lang="zh-CN" altLang="en-US" sz="3200"/>
              <a:t>求证垂直</a:t>
            </a:r>
            <a:endParaRPr lang="zh-CN" altLang="en-US" sz="3200"/>
          </a:p>
        </p:txBody>
      </p:sp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练习巩固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046855" y="1485900"/>
            <a:ext cx="5588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你学到了什么？</a:t>
            </a:r>
            <a:endParaRPr lang="zh-CN" altLang="en-US" sz="4000"/>
          </a:p>
        </p:txBody>
      </p:sp>
      <p:sp>
        <p:nvSpPr>
          <p:cNvPr id="3" name="文本框 1"/>
          <p:cNvSpPr txBox="1"/>
          <p:nvPr/>
        </p:nvSpPr>
        <p:spPr>
          <a:xfrm>
            <a:off x="0" y="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课堂小结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/>
        </p:nvSpPr>
        <p:spPr>
          <a:xfrm>
            <a:off x="1067435" y="2053590"/>
            <a:ext cx="111734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作业</a:t>
            </a:r>
            <a:r>
              <a:rPr lang="en-US" altLang="zh-CN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：报纸第</a:t>
            </a:r>
            <a:r>
              <a:rPr lang="en-US" altLang="zh-CN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期</a:t>
            </a:r>
            <a:r>
              <a:rPr lang="en-US" altLang="zh-CN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版</a:t>
            </a:r>
            <a:endParaRPr lang="en-US" altLang="zh-CN" sz="54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作业</a:t>
            </a:r>
            <a:r>
              <a:rPr lang="en-US" altLang="zh-CN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5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5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P33</a:t>
            </a:r>
            <a:r>
              <a:rPr lang="zh-CN" altLang="en-US" sz="5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5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123</a:t>
            </a:r>
            <a:endParaRPr lang="en-US" altLang="zh-CN" sz="5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作业</a:t>
            </a:r>
            <a:r>
              <a:rPr lang="en-US" altLang="zh-CN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5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5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预习下一节</a:t>
            </a:r>
            <a:endParaRPr lang="zh-CN" altLang="en-US" sz="54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54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1507" name="文本框 1"/>
          <p:cNvSpPr txBox="1"/>
          <p:nvPr/>
        </p:nvSpPr>
        <p:spPr>
          <a:xfrm>
            <a:off x="0" y="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作业布置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1508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1709400" y="10579100"/>
            <a:ext cx="368300" cy="266700"/>
          </a:xfrm>
          <a:prstGeom prst="cube">
            <a:avLst/>
          </a:prstGeom>
        </p:spPr>
      </p:pic>
      <p:pic>
        <p:nvPicPr>
          <p:cNvPr id="21509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1747500" y="11455400"/>
            <a:ext cx="317500" cy="228600"/>
          </a:xfrm>
          <a:prstGeom prst="cube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902335" y="1216660"/>
            <a:ext cx="103866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上节课我们用直线的方向向量和法向量，解决了线线，线面，面面的平行问题？请个学生回答怎么解决的？</a:t>
            </a:r>
            <a:endParaRPr lang="zh-CN" altLang="en-US" sz="3600"/>
          </a:p>
        </p:txBody>
      </p:sp>
      <p:sp>
        <p:nvSpPr>
          <p:cNvPr id="4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新课引入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新课引入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335" y="1216660"/>
            <a:ext cx="10386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上节课我们用直线的方向向量和法向量，解决了线线，类似平行，大家猜猜垂直会怎么样？</a:t>
            </a:r>
            <a:endParaRPr lang="zh-CN" altLang="en-US" sz="3600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150620" y="1095375"/>
            <a:ext cx="70916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sym typeface="+mn-ea"/>
              </a:rPr>
              <a:t>用直线的方向向量表示两条直线的垂直</a:t>
            </a: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3" name="对象 2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1307465" y="2796540"/>
          <a:ext cx="7360285" cy="12649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2" imgW="2641600" imgH="457200" progId="Equation.KSEE3">
                  <p:embed/>
                </p:oleObj>
              </mc:Choice>
              <mc:Fallback>
                <p:oleObj r:id="rId2" imgW="2641600" imgH="4572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07465" y="2796540"/>
                        <a:ext cx="7360285" cy="126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课堂探究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127760" y="1432560"/>
            <a:ext cx="9936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sym typeface="+mn-ea"/>
              </a:rPr>
              <a:t>用直线的方向向量与平面的法向量表示直线与平面垂直</a:t>
            </a: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3" name="对象 2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1374458" y="2926080"/>
          <a:ext cx="7692390" cy="11156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r:id="rId2" imgW="2984500" imgH="431800" progId="Equation.KSEE3">
                  <p:embed/>
                </p:oleObj>
              </mc:Choice>
              <mc:Fallback>
                <p:oleObj r:id="rId2" imgW="2984500" imgH="4318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4458" y="2926080"/>
                        <a:ext cx="7692390" cy="111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课堂探究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/>
        </p:nvSpPr>
        <p:spPr>
          <a:xfrm>
            <a:off x="1021080" y="1223010"/>
            <a:ext cx="6685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>
                <a:sym typeface="+mn-ea"/>
              </a:rPr>
              <a:t>用法向量解决</a:t>
            </a:r>
            <a:r>
              <a:rPr lang="zh-CN" altLang="en-US" sz="3200">
                <a:solidFill>
                  <a:schemeClr val="tx1"/>
                </a:solidFill>
                <a:sym typeface="+mn-ea"/>
              </a:rPr>
              <a:t>平面与平面的垂直问题</a:t>
            </a: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1021080" y="2839085"/>
          <a:ext cx="7036435" cy="13055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2" imgW="2501900" imgH="457200" progId="Equation.KSEE3">
                  <p:embed/>
                </p:oleObj>
              </mc:Choice>
              <mc:Fallback>
                <p:oleObj r:id="rId2" imgW="2501900" imgH="4572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1080" y="2839085"/>
                        <a:ext cx="7036435" cy="1305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课堂探究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40715" y="526098"/>
          <a:ext cx="11400790" cy="22879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Document" r:id="rId2" imgW="6111240" imgH="1104900" progId="Word.Document.8">
                  <p:embed/>
                </p:oleObj>
              </mc:Choice>
              <mc:Fallback>
                <p:oleObj name="Document" r:id="rId2" imgW="6111240" imgH="110490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715" y="526098"/>
                        <a:ext cx="11400790" cy="2287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317105" y="1548765"/>
            <a:ext cx="4539615" cy="3676650"/>
            <a:chOff x="6288" y="2338"/>
            <a:chExt cx="7149" cy="5790"/>
          </a:xfrm>
        </p:grpSpPr>
        <p:grpSp>
          <p:nvGrpSpPr>
            <p:cNvPr id="16401" name="组合 13339"/>
            <p:cNvGrpSpPr/>
            <p:nvPr/>
          </p:nvGrpSpPr>
          <p:grpSpPr>
            <a:xfrm>
              <a:off x="7223" y="2338"/>
              <a:ext cx="6215" cy="2080"/>
              <a:chOff x="329" y="2643"/>
              <a:chExt cx="2486" cy="832"/>
            </a:xfrm>
          </p:grpSpPr>
          <p:grpSp>
            <p:nvGrpSpPr>
              <p:cNvPr id="16402" name="组合 13340"/>
              <p:cNvGrpSpPr/>
              <p:nvPr/>
            </p:nvGrpSpPr>
            <p:grpSpPr>
              <a:xfrm>
                <a:off x="329" y="2643"/>
                <a:ext cx="2486" cy="832"/>
                <a:chOff x="2217" y="2432"/>
                <a:chExt cx="2486" cy="832"/>
              </a:xfrm>
            </p:grpSpPr>
            <p:sp>
              <p:nvSpPr>
                <p:cNvPr id="16403" name="文本框 13341"/>
                <p:cNvSpPr txBox="1"/>
                <p:nvPr/>
              </p:nvSpPr>
              <p:spPr>
                <a:xfrm>
                  <a:off x="2217" y="2961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4" name="文本框 13342"/>
                <p:cNvSpPr txBox="1"/>
                <p:nvPr/>
              </p:nvSpPr>
              <p:spPr>
                <a:xfrm>
                  <a:off x="3787" y="2976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5" name="文本框 13343"/>
                <p:cNvSpPr txBox="1"/>
                <p:nvPr/>
              </p:nvSpPr>
              <p:spPr>
                <a:xfrm>
                  <a:off x="437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6" name="文本框 13344"/>
                <p:cNvSpPr txBox="1"/>
                <p:nvPr/>
              </p:nvSpPr>
              <p:spPr>
                <a:xfrm>
                  <a:off x="289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D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07" name="平行四边形 13345"/>
              <p:cNvSpPr/>
              <p:nvPr/>
            </p:nvSpPr>
            <p:spPr>
              <a:xfrm>
                <a:off x="567" y="2659"/>
                <a:ext cx="2041" cy="544"/>
              </a:xfrm>
              <a:prstGeom prst="parallelogram">
                <a:avLst>
                  <a:gd name="adj" fmla="val 93795"/>
                </a:avLst>
              </a:prstGeom>
              <a:noFill/>
              <a:ln w="28575" cap="flat" cmpd="sng">
                <a:solidFill>
                  <a:srgbClr val="008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288" y="2380"/>
              <a:ext cx="6639" cy="5748"/>
              <a:chOff x="6288" y="2380"/>
              <a:chExt cx="6639" cy="5748"/>
            </a:xfrm>
          </p:grpSpPr>
          <p:grpSp>
            <p:nvGrpSpPr>
              <p:cNvPr id="12" name="组合 13323"/>
              <p:cNvGrpSpPr/>
              <p:nvPr/>
            </p:nvGrpSpPr>
            <p:grpSpPr>
              <a:xfrm>
                <a:off x="6288" y="6048"/>
                <a:ext cx="6037" cy="2080"/>
                <a:chOff x="2217" y="2432"/>
                <a:chExt cx="2415" cy="832"/>
              </a:xfrm>
            </p:grpSpPr>
            <p:grpSp>
              <p:nvGrpSpPr>
                <p:cNvPr id="17" name="组合 13324"/>
                <p:cNvGrpSpPr/>
                <p:nvPr/>
              </p:nvGrpSpPr>
              <p:grpSpPr>
                <a:xfrm>
                  <a:off x="2426" y="2478"/>
                  <a:ext cx="2042" cy="544"/>
                  <a:chOff x="2426" y="2478"/>
                  <a:chExt cx="2042" cy="544"/>
                </a:xfrm>
              </p:grpSpPr>
              <p:sp>
                <p:nvSpPr>
                  <p:cNvPr id="19" name="直接连接符 13325"/>
                  <p:cNvSpPr/>
                  <p:nvPr/>
                </p:nvSpPr>
                <p:spPr>
                  <a:xfrm>
                    <a:off x="2925" y="2478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1" name="直接连接符 13326"/>
                  <p:cNvSpPr/>
                  <p:nvPr/>
                </p:nvSpPr>
                <p:spPr>
                  <a:xfrm flipH="1">
                    <a:off x="2426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3" name="直接连接符 13327"/>
                  <p:cNvSpPr/>
                  <p:nvPr/>
                </p:nvSpPr>
                <p:spPr>
                  <a:xfrm>
                    <a:off x="2426" y="3022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4" name="直接连接符 13328"/>
                  <p:cNvSpPr/>
                  <p:nvPr/>
                </p:nvSpPr>
                <p:spPr>
                  <a:xfrm flipV="1">
                    <a:off x="3969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</p:grpSp>
            <p:grpSp>
              <p:nvGrpSpPr>
                <p:cNvPr id="25" name="组合 13329"/>
                <p:cNvGrpSpPr/>
                <p:nvPr/>
              </p:nvGrpSpPr>
              <p:grpSpPr>
                <a:xfrm>
                  <a:off x="2217" y="2432"/>
                  <a:ext cx="2415" cy="832"/>
                  <a:chOff x="2217" y="2432"/>
                  <a:chExt cx="2415" cy="832"/>
                </a:xfrm>
              </p:grpSpPr>
              <p:sp>
                <p:nvSpPr>
                  <p:cNvPr id="27" name="文本框 13330"/>
                  <p:cNvSpPr txBox="1"/>
                  <p:nvPr/>
                </p:nvSpPr>
                <p:spPr>
                  <a:xfrm>
                    <a:off x="2217" y="2961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文本框 13331"/>
                  <p:cNvSpPr txBox="1"/>
                  <p:nvPr/>
                </p:nvSpPr>
                <p:spPr>
                  <a:xfrm>
                    <a:off x="3787" y="2976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文本框 13332"/>
                  <p:cNvSpPr txBox="1"/>
                  <p:nvPr/>
                </p:nvSpPr>
                <p:spPr>
                  <a:xfrm>
                    <a:off x="437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C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文本框 13333"/>
                  <p:cNvSpPr txBox="1"/>
                  <p:nvPr/>
                </p:nvSpPr>
                <p:spPr>
                  <a:xfrm>
                    <a:off x="289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D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32" name="直接连接符 13335"/>
              <p:cNvSpPr/>
              <p:nvPr/>
            </p:nvSpPr>
            <p:spPr>
              <a:xfrm flipH="1">
                <a:off x="10625" y="3723"/>
                <a:ext cx="1068" cy="380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33" name="直接连接符 13336"/>
              <p:cNvSpPr/>
              <p:nvPr/>
            </p:nvSpPr>
            <p:spPr>
              <a:xfrm flipH="1">
                <a:off x="11873" y="2380"/>
                <a:ext cx="1055" cy="384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34" name="直接连接符 13337"/>
              <p:cNvSpPr/>
              <p:nvPr/>
            </p:nvSpPr>
            <p:spPr>
              <a:xfrm flipH="1">
                <a:off x="8018" y="2425"/>
                <a:ext cx="1100" cy="390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35" name="直接连接符 13338"/>
              <p:cNvSpPr/>
              <p:nvPr/>
            </p:nvSpPr>
            <p:spPr>
              <a:xfrm flipH="1">
                <a:off x="6865" y="3720"/>
                <a:ext cx="988" cy="374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36" name="直接连接符 13352"/>
              <p:cNvSpPr/>
              <p:nvPr/>
            </p:nvSpPr>
            <p:spPr>
              <a:xfrm>
                <a:off x="6860" y="7555"/>
                <a:ext cx="3743" cy="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37" name="直接连接符 13353"/>
              <p:cNvSpPr/>
              <p:nvPr/>
            </p:nvSpPr>
            <p:spPr>
              <a:xfrm flipV="1">
                <a:off x="10603" y="6208"/>
                <a:ext cx="1270" cy="1347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38" name="直接连接符 13354"/>
              <p:cNvSpPr/>
              <p:nvPr/>
            </p:nvSpPr>
            <p:spPr>
              <a:xfrm flipV="1">
                <a:off x="6860" y="6195"/>
                <a:ext cx="1135" cy="1245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39" name="直接连接符 13355"/>
              <p:cNvSpPr/>
              <p:nvPr/>
            </p:nvSpPr>
            <p:spPr>
              <a:xfrm flipV="1">
                <a:off x="6860" y="3700"/>
                <a:ext cx="1020" cy="374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</p:grpSp>
      </p:grpSp>
      <p:sp>
        <p:nvSpPr>
          <p:cNvPr id="40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例题解析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2" name="对象 1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675005" y="974725"/>
          <a:ext cx="5727065" cy="24403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2" r:id="rId3" imgW="1981200" imgH="1041400" progId="Equation.KSEE3">
                  <p:embed/>
                </p:oleObj>
              </mc:Choice>
              <mc:Fallback>
                <p:oleObj r:id="rId3" imgW="1981200" imgH="10414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005" y="974725"/>
                        <a:ext cx="5727065" cy="2440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482600" y="3801110"/>
          <a:ext cx="5704840" cy="22174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r:id="rId5" imgW="2387600" imgH="876300" progId="Equation.KSEE3">
                  <p:embed/>
                </p:oleObj>
              </mc:Choice>
              <mc:Fallback>
                <p:oleObj r:id="rId5" imgW="2387600" imgH="8763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600" y="3801110"/>
                        <a:ext cx="5704840" cy="221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7052945" y="1102995"/>
            <a:ext cx="4539615" cy="3676650"/>
            <a:chOff x="6288" y="2338"/>
            <a:chExt cx="7149" cy="5790"/>
          </a:xfrm>
        </p:grpSpPr>
        <p:grpSp>
          <p:nvGrpSpPr>
            <p:cNvPr id="16401" name="组合 13339"/>
            <p:cNvGrpSpPr/>
            <p:nvPr/>
          </p:nvGrpSpPr>
          <p:grpSpPr>
            <a:xfrm>
              <a:off x="7223" y="2338"/>
              <a:ext cx="6215" cy="2080"/>
              <a:chOff x="329" y="2643"/>
              <a:chExt cx="2486" cy="832"/>
            </a:xfrm>
          </p:grpSpPr>
          <p:grpSp>
            <p:nvGrpSpPr>
              <p:cNvPr id="16402" name="组合 13340"/>
              <p:cNvGrpSpPr/>
              <p:nvPr/>
            </p:nvGrpSpPr>
            <p:grpSpPr>
              <a:xfrm>
                <a:off x="329" y="2643"/>
                <a:ext cx="2486" cy="832"/>
                <a:chOff x="2217" y="2432"/>
                <a:chExt cx="2486" cy="832"/>
              </a:xfrm>
            </p:grpSpPr>
            <p:sp>
              <p:nvSpPr>
                <p:cNvPr id="16403" name="文本框 13341"/>
                <p:cNvSpPr txBox="1"/>
                <p:nvPr/>
              </p:nvSpPr>
              <p:spPr>
                <a:xfrm>
                  <a:off x="2217" y="2961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4" name="文本框 13342"/>
                <p:cNvSpPr txBox="1"/>
                <p:nvPr/>
              </p:nvSpPr>
              <p:spPr>
                <a:xfrm>
                  <a:off x="3787" y="2976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5" name="文本框 13343"/>
                <p:cNvSpPr txBox="1"/>
                <p:nvPr/>
              </p:nvSpPr>
              <p:spPr>
                <a:xfrm>
                  <a:off x="437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6" name="文本框 13344"/>
                <p:cNvSpPr txBox="1"/>
                <p:nvPr/>
              </p:nvSpPr>
              <p:spPr>
                <a:xfrm>
                  <a:off x="289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D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07" name="平行四边形 13345"/>
              <p:cNvSpPr/>
              <p:nvPr/>
            </p:nvSpPr>
            <p:spPr>
              <a:xfrm>
                <a:off x="567" y="2659"/>
                <a:ext cx="2041" cy="544"/>
              </a:xfrm>
              <a:prstGeom prst="parallelogram">
                <a:avLst>
                  <a:gd name="adj" fmla="val 93795"/>
                </a:avLst>
              </a:prstGeom>
              <a:noFill/>
              <a:ln w="28575" cap="flat" cmpd="sng">
                <a:solidFill>
                  <a:srgbClr val="008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288" y="2380"/>
              <a:ext cx="6639" cy="5748"/>
              <a:chOff x="6288" y="2380"/>
              <a:chExt cx="6639" cy="5748"/>
            </a:xfrm>
          </p:grpSpPr>
          <p:grpSp>
            <p:nvGrpSpPr>
              <p:cNvPr id="29" name="组合 13323"/>
              <p:cNvGrpSpPr/>
              <p:nvPr/>
            </p:nvGrpSpPr>
            <p:grpSpPr>
              <a:xfrm>
                <a:off x="6288" y="6048"/>
                <a:ext cx="6037" cy="2080"/>
                <a:chOff x="2217" y="2432"/>
                <a:chExt cx="2415" cy="832"/>
              </a:xfrm>
            </p:grpSpPr>
            <p:grpSp>
              <p:nvGrpSpPr>
                <p:cNvPr id="30" name="组合 13324"/>
                <p:cNvGrpSpPr/>
                <p:nvPr/>
              </p:nvGrpSpPr>
              <p:grpSpPr>
                <a:xfrm>
                  <a:off x="2426" y="2478"/>
                  <a:ext cx="2042" cy="544"/>
                  <a:chOff x="2426" y="2478"/>
                  <a:chExt cx="2042" cy="544"/>
                </a:xfrm>
              </p:grpSpPr>
              <p:sp>
                <p:nvSpPr>
                  <p:cNvPr id="31" name="直接连接符 13325"/>
                  <p:cNvSpPr/>
                  <p:nvPr/>
                </p:nvSpPr>
                <p:spPr>
                  <a:xfrm>
                    <a:off x="2925" y="2478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2" name="直接连接符 13326"/>
                  <p:cNvSpPr/>
                  <p:nvPr/>
                </p:nvSpPr>
                <p:spPr>
                  <a:xfrm flipH="1">
                    <a:off x="2426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3" name="直接连接符 13327"/>
                  <p:cNvSpPr/>
                  <p:nvPr/>
                </p:nvSpPr>
                <p:spPr>
                  <a:xfrm>
                    <a:off x="2426" y="3022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4" name="直接连接符 13328"/>
                  <p:cNvSpPr/>
                  <p:nvPr/>
                </p:nvSpPr>
                <p:spPr>
                  <a:xfrm flipV="1">
                    <a:off x="3969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</p:grpSp>
            <p:grpSp>
              <p:nvGrpSpPr>
                <p:cNvPr id="35" name="组合 13329"/>
                <p:cNvGrpSpPr/>
                <p:nvPr/>
              </p:nvGrpSpPr>
              <p:grpSpPr>
                <a:xfrm>
                  <a:off x="2217" y="2432"/>
                  <a:ext cx="2415" cy="832"/>
                  <a:chOff x="2217" y="2432"/>
                  <a:chExt cx="2415" cy="832"/>
                </a:xfrm>
              </p:grpSpPr>
              <p:sp>
                <p:nvSpPr>
                  <p:cNvPr id="36" name="文本框 13330"/>
                  <p:cNvSpPr txBox="1"/>
                  <p:nvPr/>
                </p:nvSpPr>
                <p:spPr>
                  <a:xfrm>
                    <a:off x="2217" y="2961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文本框 13331"/>
                  <p:cNvSpPr txBox="1"/>
                  <p:nvPr/>
                </p:nvSpPr>
                <p:spPr>
                  <a:xfrm>
                    <a:off x="3787" y="2976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" name="文本框 13332"/>
                  <p:cNvSpPr txBox="1"/>
                  <p:nvPr/>
                </p:nvSpPr>
                <p:spPr>
                  <a:xfrm>
                    <a:off x="437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C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文本框 13333"/>
                  <p:cNvSpPr txBox="1"/>
                  <p:nvPr/>
                </p:nvSpPr>
                <p:spPr>
                  <a:xfrm>
                    <a:off x="289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D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0" name="直接连接符 13335"/>
              <p:cNvSpPr/>
              <p:nvPr/>
            </p:nvSpPr>
            <p:spPr>
              <a:xfrm flipH="1">
                <a:off x="10625" y="3723"/>
                <a:ext cx="1068" cy="380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1" name="直接连接符 13336"/>
              <p:cNvSpPr/>
              <p:nvPr/>
            </p:nvSpPr>
            <p:spPr>
              <a:xfrm flipH="1">
                <a:off x="11873" y="2380"/>
                <a:ext cx="1055" cy="384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2" name="直接连接符 13337"/>
              <p:cNvSpPr/>
              <p:nvPr/>
            </p:nvSpPr>
            <p:spPr>
              <a:xfrm flipH="1">
                <a:off x="8018" y="2425"/>
                <a:ext cx="1100" cy="390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3" name="直接连接符 13338"/>
              <p:cNvSpPr/>
              <p:nvPr/>
            </p:nvSpPr>
            <p:spPr>
              <a:xfrm flipH="1">
                <a:off x="6865" y="3720"/>
                <a:ext cx="988" cy="374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4" name="直接连接符 13352"/>
              <p:cNvSpPr/>
              <p:nvPr/>
            </p:nvSpPr>
            <p:spPr>
              <a:xfrm>
                <a:off x="6860" y="7555"/>
                <a:ext cx="3743" cy="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45" name="直接连接符 13353"/>
              <p:cNvSpPr/>
              <p:nvPr/>
            </p:nvSpPr>
            <p:spPr>
              <a:xfrm flipV="1">
                <a:off x="10603" y="6208"/>
                <a:ext cx="1270" cy="1347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46" name="直接连接符 13354"/>
              <p:cNvSpPr/>
              <p:nvPr/>
            </p:nvSpPr>
            <p:spPr>
              <a:xfrm flipV="1">
                <a:off x="6860" y="6195"/>
                <a:ext cx="1135" cy="1245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47" name="直接连接符 13355"/>
              <p:cNvSpPr/>
              <p:nvPr/>
            </p:nvSpPr>
            <p:spPr>
              <a:xfrm flipV="1">
                <a:off x="6860" y="3700"/>
                <a:ext cx="1020" cy="374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</p:grpSp>
      </p:grpSp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例题解析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9" name="对象 18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755650" y="650875"/>
          <a:ext cx="5460365" cy="20764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4" r:id="rId2" imgW="2654300" imgH="1016000" progId="Equation.KSEE3">
                  <p:embed/>
                </p:oleObj>
              </mc:Choice>
              <mc:Fallback>
                <p:oleObj r:id="rId2" imgW="2654300" imgH="10160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650" y="650875"/>
                        <a:ext cx="5460365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action="ppaction://ole?verb="/>
          </p:cNvPr>
          <p:cNvGraphicFramePr>
            <a:graphicFrameLocks noChangeAspect="1"/>
          </p:cNvGraphicFramePr>
          <p:nvPr/>
        </p:nvGraphicFramePr>
        <p:xfrm>
          <a:off x="755650" y="3150870"/>
          <a:ext cx="4648200" cy="272605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r:id="rId4" imgW="2133600" imgH="1548765" progId="Equation.KSEE3">
                  <p:embed/>
                </p:oleObj>
              </mc:Choice>
              <mc:Fallback>
                <p:oleObj r:id="rId4" imgW="2133600" imgH="1548765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650" y="3150870"/>
                        <a:ext cx="4648200" cy="2726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6788785" y="1590675"/>
            <a:ext cx="4539615" cy="3676650"/>
            <a:chOff x="6288" y="2338"/>
            <a:chExt cx="7149" cy="5790"/>
          </a:xfrm>
        </p:grpSpPr>
        <p:grpSp>
          <p:nvGrpSpPr>
            <p:cNvPr id="16401" name="组合 13339"/>
            <p:cNvGrpSpPr/>
            <p:nvPr/>
          </p:nvGrpSpPr>
          <p:grpSpPr>
            <a:xfrm>
              <a:off x="7223" y="2338"/>
              <a:ext cx="6215" cy="2080"/>
              <a:chOff x="329" y="2643"/>
              <a:chExt cx="2486" cy="832"/>
            </a:xfrm>
          </p:grpSpPr>
          <p:grpSp>
            <p:nvGrpSpPr>
              <p:cNvPr id="16402" name="组合 13340"/>
              <p:cNvGrpSpPr/>
              <p:nvPr/>
            </p:nvGrpSpPr>
            <p:grpSpPr>
              <a:xfrm>
                <a:off x="329" y="2643"/>
                <a:ext cx="2486" cy="832"/>
                <a:chOff x="2217" y="2432"/>
                <a:chExt cx="2486" cy="832"/>
              </a:xfrm>
            </p:grpSpPr>
            <p:sp>
              <p:nvSpPr>
                <p:cNvPr id="16403" name="文本框 13341"/>
                <p:cNvSpPr txBox="1"/>
                <p:nvPr/>
              </p:nvSpPr>
              <p:spPr>
                <a:xfrm>
                  <a:off x="2217" y="2961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4" name="文本框 13342"/>
                <p:cNvSpPr txBox="1"/>
                <p:nvPr/>
              </p:nvSpPr>
              <p:spPr>
                <a:xfrm>
                  <a:off x="3787" y="2976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5" name="文本框 13343"/>
                <p:cNvSpPr txBox="1"/>
                <p:nvPr/>
              </p:nvSpPr>
              <p:spPr>
                <a:xfrm>
                  <a:off x="437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6" name="文本框 13344"/>
                <p:cNvSpPr txBox="1"/>
                <p:nvPr/>
              </p:nvSpPr>
              <p:spPr>
                <a:xfrm>
                  <a:off x="2897" y="2432"/>
                  <a:ext cx="326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r>
                    <a: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D</a:t>
                  </a:r>
                  <a:r>
                    <a:rPr lang="en-US" altLang="zh-CN" sz="2400" b="1" baseline="-2500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400" b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07" name="平行四边形 13345"/>
              <p:cNvSpPr/>
              <p:nvPr/>
            </p:nvSpPr>
            <p:spPr>
              <a:xfrm>
                <a:off x="567" y="2659"/>
                <a:ext cx="2041" cy="544"/>
              </a:xfrm>
              <a:prstGeom prst="parallelogram">
                <a:avLst>
                  <a:gd name="adj" fmla="val 93795"/>
                </a:avLst>
              </a:prstGeom>
              <a:noFill/>
              <a:ln w="28575" cap="flat" cmpd="sng">
                <a:solidFill>
                  <a:srgbClr val="008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288" y="2380"/>
              <a:ext cx="6639" cy="5748"/>
              <a:chOff x="6288" y="2380"/>
              <a:chExt cx="6639" cy="5748"/>
            </a:xfrm>
          </p:grpSpPr>
          <p:grpSp>
            <p:nvGrpSpPr>
              <p:cNvPr id="29" name="组合 13323"/>
              <p:cNvGrpSpPr/>
              <p:nvPr/>
            </p:nvGrpSpPr>
            <p:grpSpPr>
              <a:xfrm>
                <a:off x="6288" y="6048"/>
                <a:ext cx="6037" cy="2080"/>
                <a:chOff x="2217" y="2432"/>
                <a:chExt cx="2415" cy="832"/>
              </a:xfrm>
            </p:grpSpPr>
            <p:grpSp>
              <p:nvGrpSpPr>
                <p:cNvPr id="30" name="组合 13324"/>
                <p:cNvGrpSpPr/>
                <p:nvPr/>
              </p:nvGrpSpPr>
              <p:grpSpPr>
                <a:xfrm>
                  <a:off x="2426" y="2478"/>
                  <a:ext cx="2042" cy="544"/>
                  <a:chOff x="2426" y="2478"/>
                  <a:chExt cx="2042" cy="544"/>
                </a:xfrm>
              </p:grpSpPr>
              <p:sp>
                <p:nvSpPr>
                  <p:cNvPr id="31" name="直接连接符 13325"/>
                  <p:cNvSpPr/>
                  <p:nvPr/>
                </p:nvSpPr>
                <p:spPr>
                  <a:xfrm>
                    <a:off x="2925" y="2478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2" name="直接连接符 13326"/>
                  <p:cNvSpPr/>
                  <p:nvPr/>
                </p:nvSpPr>
                <p:spPr>
                  <a:xfrm flipH="1">
                    <a:off x="2426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3" name="直接连接符 13327"/>
                  <p:cNvSpPr/>
                  <p:nvPr/>
                </p:nvSpPr>
                <p:spPr>
                  <a:xfrm>
                    <a:off x="2426" y="3022"/>
                    <a:ext cx="1543" cy="0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34" name="直接连接符 13328"/>
                  <p:cNvSpPr/>
                  <p:nvPr/>
                </p:nvSpPr>
                <p:spPr>
                  <a:xfrm flipV="1">
                    <a:off x="3969" y="2478"/>
                    <a:ext cx="499" cy="544"/>
                  </a:xfrm>
                  <a:prstGeom prst="line">
                    <a:avLst/>
                  </a:prstGeom>
                  <a:ln w="28575" cap="flat" cmpd="sng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</p:grpSp>
            <p:grpSp>
              <p:nvGrpSpPr>
                <p:cNvPr id="35" name="组合 13329"/>
                <p:cNvGrpSpPr/>
                <p:nvPr/>
              </p:nvGrpSpPr>
              <p:grpSpPr>
                <a:xfrm>
                  <a:off x="2217" y="2432"/>
                  <a:ext cx="2415" cy="832"/>
                  <a:chOff x="2217" y="2432"/>
                  <a:chExt cx="2415" cy="832"/>
                </a:xfrm>
              </p:grpSpPr>
              <p:sp>
                <p:nvSpPr>
                  <p:cNvPr id="36" name="文本框 13330"/>
                  <p:cNvSpPr txBox="1"/>
                  <p:nvPr/>
                </p:nvSpPr>
                <p:spPr>
                  <a:xfrm>
                    <a:off x="2217" y="2961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A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文本框 13331"/>
                  <p:cNvSpPr txBox="1"/>
                  <p:nvPr/>
                </p:nvSpPr>
                <p:spPr>
                  <a:xfrm>
                    <a:off x="3787" y="2976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B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" name="文本框 13332"/>
                  <p:cNvSpPr txBox="1"/>
                  <p:nvPr/>
                </p:nvSpPr>
                <p:spPr>
                  <a:xfrm>
                    <a:off x="437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C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文本框 13333"/>
                  <p:cNvSpPr txBox="1"/>
                  <p:nvPr/>
                </p:nvSpPr>
                <p:spPr>
                  <a:xfrm>
                    <a:off x="2897" y="2432"/>
                    <a:ext cx="25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lstStyle/>
                  <a:p>
                    <a:r>
                      <a:rPr lang="en-US" altLang="zh-CN" sz="24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D</a:t>
                    </a:r>
                    <a:endParaRPr lang="en-US" altLang="zh-CN" sz="2400" b="1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0" name="直接连接符 13335"/>
              <p:cNvSpPr/>
              <p:nvPr/>
            </p:nvSpPr>
            <p:spPr>
              <a:xfrm flipH="1">
                <a:off x="10625" y="3723"/>
                <a:ext cx="1068" cy="380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1" name="直接连接符 13336"/>
              <p:cNvSpPr/>
              <p:nvPr/>
            </p:nvSpPr>
            <p:spPr>
              <a:xfrm flipH="1">
                <a:off x="11873" y="2380"/>
                <a:ext cx="1055" cy="3840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2" name="直接连接符 13337"/>
              <p:cNvSpPr/>
              <p:nvPr/>
            </p:nvSpPr>
            <p:spPr>
              <a:xfrm flipH="1">
                <a:off x="8018" y="2425"/>
                <a:ext cx="1100" cy="390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3" name="直接连接符 13338"/>
              <p:cNvSpPr/>
              <p:nvPr/>
            </p:nvSpPr>
            <p:spPr>
              <a:xfrm flipH="1">
                <a:off x="6865" y="3720"/>
                <a:ext cx="988" cy="3748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4" name="直接连接符 13352"/>
              <p:cNvSpPr/>
              <p:nvPr/>
            </p:nvSpPr>
            <p:spPr>
              <a:xfrm>
                <a:off x="6860" y="7555"/>
                <a:ext cx="3743" cy="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45" name="直接连接符 13353"/>
              <p:cNvSpPr/>
              <p:nvPr/>
            </p:nvSpPr>
            <p:spPr>
              <a:xfrm flipV="1">
                <a:off x="10603" y="6208"/>
                <a:ext cx="1270" cy="1347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  <p:sp>
            <p:nvSpPr>
              <p:cNvPr id="46" name="直接连接符 13354"/>
              <p:cNvSpPr/>
              <p:nvPr/>
            </p:nvSpPr>
            <p:spPr>
              <a:xfrm flipV="1">
                <a:off x="6860" y="6195"/>
                <a:ext cx="1135" cy="1245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47" name="直接连接符 13355"/>
              <p:cNvSpPr/>
              <p:nvPr/>
            </p:nvSpPr>
            <p:spPr>
              <a:xfrm flipV="1">
                <a:off x="6860" y="3700"/>
                <a:ext cx="1020" cy="3740"/>
              </a:xfrm>
              <a:prstGeom prst="line">
                <a:avLst/>
              </a:prstGeom>
              <a:ln w="9525" cap="flat" cmpd="sng">
                <a:solidFill>
                  <a:srgbClr val="008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txBody>
              <a:bodyPr/>
              <a:lstStyle/>
              <a:p/>
            </p:txBody>
          </p:sp>
        </p:grpSp>
      </p:grpSp>
      <p:sp>
        <p:nvSpPr>
          <p:cNvPr id="48" name="文本框 1"/>
          <p:cNvSpPr txBox="1"/>
          <p:nvPr/>
        </p:nvSpPr>
        <p:spPr>
          <a:xfrm>
            <a:off x="0" y="-43180"/>
            <a:ext cx="2235200" cy="755650"/>
          </a:xfrm>
          <a:prstGeom prst="rect">
            <a:avLst/>
          </a:prstGeom>
          <a:solidFill>
            <a:srgbClr val="4A6793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例题解析</a:t>
            </a:r>
            <a:endParaRPr lang="zh-CN" altLang="en-US" sz="36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55</Paragraphs>
  <Slides>17</Slides>
  <Notes>1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baseType="lpstr" size="24">
      <vt:lpstr>Arial</vt:lpstr>
      <vt:lpstr>等线 Light</vt:lpstr>
      <vt:lpstr>等线</vt:lpstr>
      <vt:lpstr>宋体</vt:lpstr>
      <vt:lpstr>华文隶书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2021-06-10T17:43:39.928</cp:lastPrinted>
  <dcterms:created xsi:type="dcterms:W3CDTF">2021-06-10T17:43:39Z</dcterms:created>
  <dcterms:modified xsi:type="dcterms:W3CDTF">2021-06-10T09:43:41Z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